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399" r:id="rId3"/>
    <p:sldId id="337" r:id="rId4"/>
    <p:sldId id="338" r:id="rId5"/>
    <p:sldId id="339" r:id="rId6"/>
    <p:sldId id="343" r:id="rId7"/>
    <p:sldId id="340" r:id="rId8"/>
    <p:sldId id="344" r:id="rId9"/>
    <p:sldId id="345" r:id="rId10"/>
    <p:sldId id="346" r:id="rId11"/>
    <p:sldId id="341" r:id="rId12"/>
    <p:sldId id="342" r:id="rId13"/>
    <p:sldId id="347" r:id="rId14"/>
    <p:sldId id="348" r:id="rId15"/>
    <p:sldId id="349" r:id="rId16"/>
    <p:sldId id="404" r:id="rId17"/>
    <p:sldId id="405" r:id="rId18"/>
    <p:sldId id="350" r:id="rId19"/>
    <p:sldId id="406" r:id="rId20"/>
    <p:sldId id="407" r:id="rId21"/>
    <p:sldId id="351" r:id="rId22"/>
    <p:sldId id="408" r:id="rId23"/>
    <p:sldId id="409" r:id="rId24"/>
    <p:sldId id="410" r:id="rId25"/>
    <p:sldId id="411" r:id="rId26"/>
    <p:sldId id="397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7" r:id="rId37"/>
    <p:sldId id="36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09" autoAdjust="0"/>
    <p:restoredTop sz="46213" autoAdjust="0"/>
  </p:normalViewPr>
  <p:slideViewPr>
    <p:cSldViewPr>
      <p:cViewPr varScale="1">
        <p:scale>
          <a:sx n="116" d="100"/>
          <a:sy n="116" d="100"/>
        </p:scale>
        <p:origin x="29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4C25E-DB9F-4BC1-952D-CC8023600BDB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4D86E-5969-4CE8-8D07-A0A43AC2B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55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2E1CFC-5DCA-4894-9DA8-4EE05159DCD1}" type="datetimeFigureOut">
              <a:rPr lang="en-US" smtClean="0"/>
              <a:t>4/25/20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679C5E-6C6B-473A-91FF-3FBFB6B65FD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819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Essentials of Applied </a:t>
            </a:r>
            <a:br>
              <a:rPr lang="en-US" sz="4000" dirty="0"/>
            </a:br>
            <a:r>
              <a:rPr lang="en-US" sz="4000" dirty="0"/>
              <a:t>Quantitative Methods for Health Services Managers</a:t>
            </a:r>
            <a:br>
              <a:rPr lang="en-US" sz="4000" dirty="0"/>
            </a:br>
            <a:br>
              <a:rPr lang="en-US" sz="4000" dirty="0"/>
            </a:br>
            <a:r>
              <a:rPr lang="ka-GE" sz="4000" dirty="0"/>
              <a:t>რაოდენობრივი მეთოდები ჯანდაცვის მენეჯერებისთვის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8839200" cy="1752600"/>
          </a:xfrm>
        </p:spPr>
        <p:txBody>
          <a:bodyPr>
            <a:normAutofit/>
          </a:bodyPr>
          <a:lstStyle/>
          <a:p>
            <a:r>
              <a:rPr lang="en-US" dirty="0"/>
              <a:t>James B. Lewis, Robert J. McGrath, Lee F. Seidel</a:t>
            </a:r>
          </a:p>
        </p:txBody>
      </p:sp>
    </p:spTree>
    <p:extLst>
      <p:ext uri="{BB962C8B-B14F-4D97-AF65-F5344CB8AC3E}">
        <p14:creationId xmlns:p14="http://schemas.microsoft.com/office/powerpoint/2010/main" val="407089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პროვაიდერების გამოკვლევა არის მონაცემთა  შეკრების ზუსტი მეთოდი</a:t>
            </a:r>
          </a:p>
          <a:p>
            <a:r>
              <a:rPr lang="ka-GE" dirty="0"/>
              <a:t>ადამიანებს ხშირად არ ახსოვთ რამდენი ხანი გრძელდებოდა სერვისები</a:t>
            </a:r>
          </a:p>
          <a:p>
            <a:r>
              <a:rPr lang="ka-GE" dirty="0"/>
              <a:t>ერთდროული მონაცემთა შეკრება ანუ მონაცემთა შეკრება ყოველდღე, შეიძლება მუშაობს, მაგრამ თუ კითხავთ პროვაიდერს რამდენ დროს ხარჯავს იმუნზაციაზე, პასუხი არ იქნება ზუსტი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პროვაიდერების კვლევა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181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>
                <a:solidFill>
                  <a:srgbClr val="C00000"/>
                </a:solidFill>
              </a:rPr>
              <a:t>ხარჯი პროვაიდერის თითოეული ტიპისთვის (საათობრივი ანაზღაურება) =</a:t>
            </a:r>
            <a:r>
              <a:rPr lang="en-US" dirty="0">
                <a:solidFill>
                  <a:srgbClr val="C00000"/>
                </a:solidFill>
              </a:rPr>
              <a:t> (</a:t>
            </a:r>
            <a:r>
              <a:rPr lang="ka-GE" dirty="0">
                <a:solidFill>
                  <a:srgbClr val="C00000"/>
                </a:solidFill>
              </a:rPr>
              <a:t>ხელფასი + დანამატი) </a:t>
            </a:r>
            <a:r>
              <a:rPr lang="en-US" dirty="0">
                <a:solidFill>
                  <a:srgbClr val="C00000"/>
                </a:solidFill>
              </a:rPr>
              <a:t>x </a:t>
            </a:r>
            <a:r>
              <a:rPr lang="ka-GE" dirty="0">
                <a:solidFill>
                  <a:srgbClr val="C00000"/>
                </a:solidFill>
              </a:rPr>
              <a:t>სერვისების ხანგრძლივობა </a:t>
            </a:r>
            <a:r>
              <a:rPr lang="en-US" dirty="0">
                <a:solidFill>
                  <a:srgbClr val="C00000"/>
                </a:solidFill>
              </a:rPr>
              <a:t>x </a:t>
            </a:r>
            <a:r>
              <a:rPr lang="ka-GE" dirty="0">
                <a:solidFill>
                  <a:srgbClr val="C00000"/>
                </a:solidFill>
              </a:rPr>
              <a:t>დროის პერიოდში ჩატარებული სერვისების რაოდენობა</a:t>
            </a:r>
            <a:endParaRPr lang="en-US" dirty="0">
              <a:solidFill>
                <a:srgbClr val="C00000"/>
              </a:solidFill>
            </a:endParaRPr>
          </a:p>
          <a:p>
            <a:endParaRPr lang="ka-GE" dirty="0">
              <a:solidFill>
                <a:srgbClr val="C00000"/>
              </a:solidFill>
            </a:endParaRPr>
          </a:p>
          <a:p>
            <a:r>
              <a:rPr lang="ka-GE" dirty="0">
                <a:solidFill>
                  <a:srgbClr val="C00000"/>
                </a:solidFill>
              </a:rPr>
              <a:t>ხარჯი პროვაიდერის თითოეული ტიპისთვის (სერვისის მიხედვით ანაზღაურება) =</a:t>
            </a:r>
            <a:r>
              <a:rPr lang="en-US" dirty="0">
                <a:solidFill>
                  <a:srgbClr val="C00000"/>
                </a:solidFill>
              </a:rPr>
              <a:t> (</a:t>
            </a:r>
            <a:r>
              <a:rPr lang="ka-GE" dirty="0">
                <a:solidFill>
                  <a:srgbClr val="C00000"/>
                </a:solidFill>
              </a:rPr>
              <a:t>ხელფასი + დანამატი) </a:t>
            </a:r>
            <a:r>
              <a:rPr lang="en-US" dirty="0">
                <a:solidFill>
                  <a:srgbClr val="C00000"/>
                </a:solidFill>
              </a:rPr>
              <a:t>x </a:t>
            </a:r>
            <a:r>
              <a:rPr lang="ka-GE" dirty="0">
                <a:solidFill>
                  <a:srgbClr val="C00000"/>
                </a:solidFill>
              </a:rPr>
              <a:t>დროის პერიოდში ჩატარებული სერვისების რაოდენობა</a:t>
            </a:r>
          </a:p>
          <a:p>
            <a:endParaRPr lang="ka-GE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effectLst/>
              </a:rPr>
              <a:t>პროვაიდერის დროის ღირებულების განსაზღვრა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6720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/>
              <a:t>რა არის ნუტრიციული სერვისების ღირებულება კვირაში?</a:t>
            </a:r>
          </a:p>
          <a:p>
            <a:r>
              <a:rPr lang="ka-GE" dirty="0"/>
              <a:t>ნუტრიციული სერვისის ღირებულება საათში = ($35</a:t>
            </a:r>
            <a:r>
              <a:rPr lang="en-US" dirty="0"/>
              <a:t>,</a:t>
            </a:r>
            <a:r>
              <a:rPr lang="ka-GE" dirty="0"/>
              <a:t>000 წელიწადში + 15% დანამატი=$40250)=$20.64 საათში</a:t>
            </a:r>
          </a:p>
          <a:p>
            <a:r>
              <a:rPr lang="ka-GE" dirty="0"/>
              <a:t>ერთი კვირის განმავლობაში ნუტრიციული სერვისის ღირებულება = ($20.64 საათში) </a:t>
            </a:r>
            <a:r>
              <a:rPr lang="en-US" dirty="0"/>
              <a:t>x </a:t>
            </a:r>
            <a:r>
              <a:rPr lang="ka-GE" dirty="0"/>
              <a:t>(0.42 საათი სერვისზე) </a:t>
            </a:r>
            <a:r>
              <a:rPr lang="en-US" dirty="0"/>
              <a:t>x </a:t>
            </a:r>
            <a:r>
              <a:rPr lang="ka-GE" dirty="0"/>
              <a:t>118 სერვისი კვირის განმავლობაში = $1022.92</a:t>
            </a:r>
            <a:r>
              <a:rPr lang="en-US" dirty="0"/>
              <a:t> </a:t>
            </a:r>
            <a:r>
              <a:rPr lang="ka-GE" dirty="0"/>
              <a:t>კვირაში</a:t>
            </a:r>
          </a:p>
          <a:p>
            <a:endParaRPr lang="ka-GE" dirty="0"/>
          </a:p>
          <a:p>
            <a:r>
              <a:rPr lang="ka-GE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2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მასალები, ტესტები და სხვა რესურსები სერვისის ერთ ერთეულზე ასოცირდება ამ სერვისთან</a:t>
            </a:r>
          </a:p>
          <a:p>
            <a:r>
              <a:rPr lang="ka-GE" dirty="0"/>
              <a:t>ღირებულებაში უნდა ასახოს ის რესურსები, რომლებზეც ხდება გადახდა ინტერვენციის პროგრამიდან</a:t>
            </a:r>
          </a:p>
          <a:p>
            <a:r>
              <a:rPr lang="ka-GE" dirty="0">
                <a:solidFill>
                  <a:srgbClr val="C00000"/>
                </a:solidFill>
              </a:rPr>
              <a:t>რესურსების ღირებულება = სერვისის ერთ ერთეულზე სახარჯო მასალები და სხვა რესურსების ღირებულება </a:t>
            </a:r>
            <a:r>
              <a:rPr lang="en-US" dirty="0">
                <a:solidFill>
                  <a:srgbClr val="C00000"/>
                </a:solidFill>
              </a:rPr>
              <a:t>X </a:t>
            </a:r>
            <a:r>
              <a:rPr lang="ka-GE" dirty="0">
                <a:solidFill>
                  <a:srgbClr val="C00000"/>
                </a:solidFill>
              </a:rPr>
              <a:t>ერთეულების რაოდენობა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/>
              <a:t>სერვისების ერთ ერთეულზე სხვა რესურსების ღირებულების გამოთვლა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1722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/>
              <a:t>განსაზღვრეთ ქოლესტერინის სკრინინგისათვის საჭირო კვირის სამყოფი რესურსების ღირებულება</a:t>
            </a:r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r>
              <a:rPr lang="ka-GE" dirty="0"/>
              <a:t>რესურსების ღირებულება კვირაზე </a:t>
            </a:r>
            <a:r>
              <a:rPr lang="en-US" dirty="0"/>
              <a:t>$</a:t>
            </a:r>
            <a:r>
              <a:rPr lang="ka-GE" dirty="0"/>
              <a:t>5.52 კლიენტზე </a:t>
            </a:r>
            <a:r>
              <a:rPr lang="en-US" dirty="0"/>
              <a:t>x </a:t>
            </a:r>
            <a:r>
              <a:rPr lang="ka-GE" dirty="0"/>
              <a:t>118 სერვისის ერთეული) = </a:t>
            </a:r>
            <a:r>
              <a:rPr lang="en-US" dirty="0"/>
              <a:t>$651.35 </a:t>
            </a:r>
            <a:r>
              <a:rPr lang="ka-GE" dirty="0"/>
              <a:t>კვირაში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219198"/>
              </p:ext>
            </p:extLst>
          </p:nvPr>
        </p:nvGraphicFramePr>
        <p:xfrm>
          <a:off x="1371600" y="251460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ღირებულება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სახარჯი მასალა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თითში საჩხვლეტი მასალა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ლაბორატორიული ტესტი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b="1" dirty="0"/>
                        <a:t>სულ</a:t>
                      </a:r>
                      <a:r>
                        <a:rPr lang="ka-GE" b="1" baseline="0" dirty="0"/>
                        <a:t> ღირებულება კლიენტზე სერვისის ერთ ერთეულზე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$5.52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114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ka-GE" dirty="0"/>
              <a:t>ისეთი რესურსები, როგორიცაა შენობები, მოწყობილობები ადმინისტრაციული მხარდაჭერა და სხვა ხარჯები შეიძლება არ იყოს გამოხატული სერვისის ერთეულისთვის</a:t>
            </a:r>
          </a:p>
          <a:p>
            <a:r>
              <a:rPr lang="ka-GE" dirty="0"/>
              <a:t>მაგ. რენტგენის აპარატი მოსამზადებელია სამუშაოს დასაწყებად</a:t>
            </a:r>
          </a:p>
          <a:p>
            <a:r>
              <a:rPr lang="ka-GE" dirty="0"/>
              <a:t>შენობებისთვის: ფართობის გამოყენების ღირებულებას დამატებული უტილიტების ღირებულება</a:t>
            </a:r>
          </a:p>
          <a:p>
            <a:r>
              <a:rPr lang="ka-GE" dirty="0"/>
              <a:t>თუ არ არის განსაზღვრული, მაშინ </a:t>
            </a:r>
            <a:r>
              <a:rPr lang="ka-GE" u="sng" dirty="0"/>
              <a:t>მოითხოვება გამოითვალოს დროის ის წილი, როდესაც კონკრეტული სერვისისთვის შენობა იყო გამოყენებული შენობის გამოყენების სრული დროდან</a:t>
            </a:r>
          </a:p>
          <a:p>
            <a:r>
              <a:rPr lang="ka-GE" dirty="0"/>
              <a:t>თუ ვერ ხერხდება ამის გამოთვლაც, შენობის ღირებულება მხედველობაში აღარ მიიღება</a:t>
            </a:r>
            <a:br>
              <a:rPr lang="en-US" dirty="0"/>
            </a:br>
            <a:endParaRPr lang="ka-G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effectLst/>
              </a:rPr>
              <a:t>რესურსების ღირებულების გამოთვლა, რომელიც არ გამოიხატება სერვისის ერთეულებში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0326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609600"/>
            <a:ext cx="7620000" cy="452596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ka-GE" sz="2800" dirty="0">
                <a:solidFill>
                  <a:srgbClr val="C00000"/>
                </a:solidFill>
              </a:rPr>
              <a:t>შენობის ფართი </a:t>
            </a:r>
            <a:r>
              <a:rPr lang="en-US" sz="2800" dirty="0">
                <a:solidFill>
                  <a:srgbClr val="C00000"/>
                </a:solidFill>
              </a:rPr>
              <a:t>x [</a:t>
            </a:r>
            <a:r>
              <a:rPr lang="ka-GE" sz="2800" dirty="0">
                <a:solidFill>
                  <a:srgbClr val="C00000"/>
                </a:solidFill>
              </a:rPr>
              <a:t>რენტის ღირებულება + უტილიტები] ამ ფართისთვის ან </a:t>
            </a:r>
          </a:p>
          <a:p>
            <a:pPr>
              <a:spcBef>
                <a:spcPts val="1800"/>
              </a:spcBef>
            </a:pPr>
            <a:r>
              <a:rPr lang="ka-GE" sz="2800" dirty="0">
                <a:solidFill>
                  <a:srgbClr val="C00000"/>
                </a:solidFill>
              </a:rPr>
              <a:t>შენობის სრული ღირებულება </a:t>
            </a:r>
            <a:r>
              <a:rPr lang="en-US" sz="2800" dirty="0">
                <a:solidFill>
                  <a:srgbClr val="C00000"/>
                </a:solidFill>
              </a:rPr>
              <a:t>X </a:t>
            </a:r>
            <a:r>
              <a:rPr lang="ka-GE" sz="2800" dirty="0">
                <a:solidFill>
                  <a:srgbClr val="C00000"/>
                </a:solidFill>
              </a:rPr>
              <a:t>(შენობის გამოყენების სრული დროდან ინტერვენციაზე დახარჯული დროის წილზე)</a:t>
            </a:r>
          </a:p>
        </p:txBody>
      </p:sp>
    </p:spTree>
    <p:extLst>
      <p:ext uri="{BB962C8B-B14F-4D97-AF65-F5344CB8AC3E}">
        <p14:creationId xmlns:p14="http://schemas.microsoft.com/office/powerpoint/2010/main" val="2940233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ka-GE" sz="2400" dirty="0"/>
                  <a:t>რა არის შენობის ღირებულება კვირაში, რომელიც ასოცირებულია პროექტთან?</a:t>
                </a:r>
              </a:p>
              <a:p>
                <a:pPr lvl="1"/>
                <a:r>
                  <a:rPr lang="ka-GE" sz="2400" dirty="0"/>
                  <a:t>წლიური ღირებულება რენტის და უტილიტების = $22,500</a:t>
                </a:r>
              </a:p>
              <a:p>
                <a:pPr lvl="1"/>
                <a:r>
                  <a:rPr lang="ka-GE" sz="2400" dirty="0"/>
                  <a:t>კვირის განმავლობაში ღირებულება = ($22500 </a:t>
                </a:r>
                <a14:m>
                  <m:oMath xmlns:m="http://schemas.openxmlformats.org/officeDocument/2006/math">
                    <m:r>
                      <a:rPr lang="ka-GE" sz="2400" i="1" dirty="0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ka-GE" sz="2400" dirty="0"/>
                  <a:t> 52)=$432.69</a:t>
                </a:r>
              </a:p>
              <a:p>
                <a:pPr lvl="1"/>
                <a:endParaRPr lang="ka-GE" sz="2400" dirty="0"/>
              </a:p>
              <a:p>
                <a:r>
                  <a:rPr lang="ka-GE" sz="2400" dirty="0"/>
                  <a:t>თუ პროექტი ასოცირებული იქნება დროის 36%-თან, რასაც ორგანიზაცია ხარჯავს ყველა პროგრამაზე</a:t>
                </a:r>
              </a:p>
              <a:p>
                <a:pPr lvl="1"/>
                <a:r>
                  <a:rPr lang="ka-GE" sz="2400" dirty="0"/>
                  <a:t>პროგრამისთვის გამოყენებული შენობების ღირებულება = ($432.69 </a:t>
                </a:r>
                <a:r>
                  <a:rPr lang="en-US" sz="2400" dirty="0"/>
                  <a:t>x 0.36) = $150.77 </a:t>
                </a:r>
                <a:r>
                  <a:rPr lang="ka-GE" sz="2400" dirty="0"/>
                  <a:t>შენობის ფიქსირებული ღირებულება კვირაში პროექტისთვის</a:t>
                </a:r>
              </a:p>
              <a:p>
                <a:endParaRPr lang="ka-GE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4525963"/>
              </a:xfrm>
              <a:blipFill rotWithShape="1">
                <a:blip r:embed="rId2"/>
                <a:stretch>
                  <a:fillRect t="-1617" r="-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52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4525963"/>
          </a:xfrm>
        </p:spPr>
        <p:txBody>
          <a:bodyPr>
            <a:noAutofit/>
          </a:bodyPr>
          <a:lstStyle/>
          <a:p>
            <a:r>
              <a:rPr lang="ka-GE" sz="2800" dirty="0"/>
              <a:t>მოწყობილობებისთვის: განისაზღვრება მოწყობილობის გამოყენების ვადა წლებში</a:t>
            </a:r>
          </a:p>
          <a:p>
            <a:endParaRPr lang="ka-GE" sz="2800" dirty="0"/>
          </a:p>
          <a:p>
            <a:r>
              <a:rPr lang="ka-GE" sz="2800" dirty="0">
                <a:solidFill>
                  <a:srgbClr val="C00000"/>
                </a:solidFill>
              </a:rPr>
              <a:t>მოწყობილობის სრულ ღირებულებას აკლდება მისი მოხმარების (ცვეთის) ღირებულება და მოწყობილობის გამოყენების ვადის ის წილი, რომლის დროსაც მოხდება მისი გამოყენება პროექტის მიზნებისთვის</a:t>
            </a:r>
            <a:endParaRPr lang="en-US" sz="2800" dirty="0">
              <a:solidFill>
                <a:srgbClr val="C00000"/>
              </a:solidFill>
            </a:endParaRPr>
          </a:p>
          <a:p>
            <a:endParaRPr lang="ka-GE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358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001000" cy="452596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ka-GE" sz="2400" dirty="0">
                <a:solidFill>
                  <a:srgbClr val="C00000"/>
                </a:solidFill>
              </a:rPr>
              <a:t>მოწყობილობების და მათი მოხმარების მთლიანი ღირებულება </a:t>
            </a:r>
            <a:r>
              <a:rPr lang="en-US" sz="2400" dirty="0">
                <a:solidFill>
                  <a:srgbClr val="C00000"/>
                </a:solidFill>
              </a:rPr>
              <a:t>(</a:t>
            </a:r>
            <a:r>
              <a:rPr lang="ka-GE" sz="2400" dirty="0">
                <a:solidFill>
                  <a:srgbClr val="C00000"/>
                </a:solidFill>
              </a:rPr>
              <a:t>გამოკლებული ცვეთა ან ლიკვიდური ღირებულება) გაყოფილი მოწყობილობის გამოყენების ვადაზე </a:t>
            </a:r>
            <a:r>
              <a:rPr lang="en-US" sz="2400" dirty="0">
                <a:solidFill>
                  <a:srgbClr val="C00000"/>
                </a:solidFill>
              </a:rPr>
              <a:t>x </a:t>
            </a:r>
            <a:r>
              <a:rPr lang="ka-GE" sz="2400" dirty="0">
                <a:solidFill>
                  <a:srgbClr val="C00000"/>
                </a:solidFill>
              </a:rPr>
              <a:t>ინტერვენციაზე დახარჯული ვადის წილზე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spcBef>
                <a:spcPts val="1800"/>
              </a:spcBef>
            </a:pPr>
            <a:endParaRPr lang="ka-GE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6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ka-GE" sz="3600" dirty="0"/>
              <a:t>რესურსების ხარჯების</a:t>
            </a:r>
            <a:r>
              <a:rPr lang="en-US" sz="3600" dirty="0"/>
              <a:t> </a:t>
            </a:r>
            <a:r>
              <a:rPr lang="ka-GE" sz="3600" dirty="0"/>
              <a:t>ანალიზი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50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914400"/>
            <a:ext cx="7696200" cy="4525963"/>
          </a:xfrm>
        </p:spPr>
        <p:txBody>
          <a:bodyPr>
            <a:noAutofit/>
          </a:bodyPr>
          <a:lstStyle/>
          <a:p>
            <a:r>
              <a:rPr lang="ka-GE" sz="2400" dirty="0"/>
              <a:t>რა არის ინტერვენციებთან ასოცირებული მოწყობილობების ფასი კვირაში?</a:t>
            </a:r>
          </a:p>
          <a:p>
            <a:r>
              <a:rPr lang="ka-GE" sz="2400" dirty="0"/>
              <a:t>კომპიუტერის და პროგრამების ღირებულება = $1900</a:t>
            </a:r>
          </a:p>
          <a:p>
            <a:r>
              <a:rPr lang="ka-GE" sz="2400" dirty="0"/>
              <a:t>კომპიუტერის ასაკი = 3 წელი</a:t>
            </a:r>
          </a:p>
          <a:p>
            <a:r>
              <a:rPr lang="ka-GE" sz="2400" dirty="0"/>
              <a:t>კომპიუტერის ლიკვიდური ღირებულება = $250</a:t>
            </a:r>
          </a:p>
          <a:p>
            <a:r>
              <a:rPr lang="ka-GE" sz="2400" dirty="0"/>
              <a:t>კომპიუტერის ღირებულება=($1900-$250) / 3  წელზე = $550</a:t>
            </a:r>
            <a:r>
              <a:rPr lang="en-US" sz="2400" dirty="0"/>
              <a:t> </a:t>
            </a:r>
            <a:r>
              <a:rPr lang="ka-GE" sz="2400" dirty="0"/>
              <a:t>წელიწადში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ka-GE" dirty="0"/>
              <a:t>მაგალითი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848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762000"/>
            <a:ext cx="7848600" cy="4525963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ka-GE" sz="2400" dirty="0">
                <a:solidFill>
                  <a:srgbClr val="C00000"/>
                </a:solidFill>
              </a:rPr>
              <a:t>სერვისის მისაწოდებლად საჭირო: სხვა პირდაპირი ხარჯები, მივლინება, კურიერი, სავადმყოფოს გარეთ გადასახადები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spcBef>
                <a:spcPts val="2400"/>
              </a:spcBef>
            </a:pPr>
            <a:r>
              <a:rPr lang="ka-GE" sz="2400" dirty="0">
                <a:solidFill>
                  <a:srgbClr val="C00000"/>
                </a:solidFill>
              </a:rPr>
              <a:t>ადმინისტრაციული და კადრების მხარდაჭერის ღირებულება გამოითვლება როგორც იმ დროის წილი, რომელიც იხარჯება კონკრეტულ სერვისზე</a:t>
            </a:r>
          </a:p>
          <a:p>
            <a:pPr>
              <a:spcBef>
                <a:spcPts val="2400"/>
              </a:spcBef>
            </a:pPr>
            <a:r>
              <a:rPr lang="ka-GE" sz="2400" dirty="0"/>
              <a:t>სერვისის მხარდამჭერი თითოეული პიროვნების </a:t>
            </a:r>
            <a:r>
              <a:rPr lang="ka-GE" sz="2400" dirty="0">
                <a:solidFill>
                  <a:srgbClr val="C00000"/>
                </a:solidFill>
              </a:rPr>
              <a:t>ხელფასი და დანამატი მრავლდება დროის იმ წილზე, რომელიც გამოიყენება სერვისის შესასრულებლად</a:t>
            </a:r>
          </a:p>
          <a:p>
            <a:pPr>
              <a:spcBef>
                <a:spcPts val="2400"/>
              </a:spcBef>
            </a:pP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7691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200" y="914400"/>
                <a:ext cx="8991600" cy="4525963"/>
              </a:xfrm>
            </p:spPr>
            <p:txBody>
              <a:bodyPr>
                <a:noAutofit/>
              </a:bodyPr>
              <a:lstStyle/>
              <a:p>
                <a:r>
                  <a:rPr lang="ka-GE" sz="2400" dirty="0"/>
                  <a:t>ტექნიკური მომსახურების ხელშეკრულება = $45 თვეში</a:t>
                </a:r>
              </a:p>
              <a:p>
                <a:r>
                  <a:rPr lang="ka-GE" sz="2400" dirty="0"/>
                  <a:t>პროექტისთვის კომპიუტერის გამოყენების დროის პროპორცია = 25%</a:t>
                </a:r>
              </a:p>
              <a:p>
                <a:r>
                  <a:rPr lang="ka-GE" sz="2400" dirty="0"/>
                  <a:t>კომპიუტერის ღირებულება კვირაში = ($550</a:t>
                </a:r>
                <a:r>
                  <a:rPr lang="en-US" sz="2400" dirty="0"/>
                  <a:t> </a:t>
                </a:r>
                <a:r>
                  <a:rPr lang="ka-GE" sz="2400" dirty="0"/>
                  <a:t>წელიწად </a:t>
                </a:r>
                <a14:m>
                  <m:oMath xmlns:m="http://schemas.openxmlformats.org/officeDocument/2006/math">
                    <m:r>
                      <a:rPr lang="ka-GE" sz="2400" i="1" dirty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ka-GE" sz="2400" dirty="0"/>
                  <a:t> 52 კვირა/წელში) + ($45 თვეში </a:t>
                </a:r>
                <a14:m>
                  <m:oMath xmlns:m="http://schemas.openxmlformats.org/officeDocument/2006/math">
                    <m:r>
                      <a:rPr lang="ka-GE" sz="2400" i="1" dirty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ka-GE" sz="2400" dirty="0"/>
                  <a:t> 4.3 კვირა/თვეში) = $10.58 კვირაში + $10.47 კვირაში = $21.05 კვირაში</a:t>
                </a:r>
              </a:p>
              <a:p>
                <a:r>
                  <a:rPr lang="ka-GE" sz="2400" dirty="0"/>
                  <a:t>კომპიუტერის ღირებულება პროექტისთვის = ($21.05 </a:t>
                </a:r>
                <a:r>
                  <a:rPr lang="en-US" sz="2400" dirty="0"/>
                  <a:t>x </a:t>
                </a:r>
                <a:r>
                  <a:rPr lang="ka-GE" sz="2400" dirty="0"/>
                  <a:t>0.25) = $5.26 კომპიუტერის ფიქსირებული ღირებულება კვირაში ამ პროექტისთვის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914400"/>
                <a:ext cx="8991600" cy="4525963"/>
              </a:xfrm>
              <a:blipFill rotWithShape="1">
                <a:blip r:embed="rId2"/>
                <a:stretch>
                  <a:fillRect t="-943" r="-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ka-GE" dirty="0"/>
              <a:t>მაგალითი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31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რა არის მოგზაურობის ღირებულება კვირაში, რომელიც ასოცირებულია პოექტთან</a:t>
            </a:r>
          </a:p>
          <a:p>
            <a:pPr lvl="1"/>
            <a:r>
              <a:rPr lang="ka-GE" dirty="0"/>
              <a:t>მოგზაურობის ხარჯი = ანაზღაურდება 217 კმ კვირაში = $60.75 მოგზაურობის ხარჯი კვირაში</a:t>
            </a:r>
          </a:p>
          <a:p>
            <a:pPr lvl="1"/>
            <a:endParaRPr lang="ka-G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807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85800"/>
            <a:ext cx="8077200" cy="452596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ka-GE" sz="2200" dirty="0">
                <a:solidFill>
                  <a:srgbClr val="C00000"/>
                </a:solidFill>
              </a:rPr>
              <a:t>ინტერვენციაზე დახარჯული ადმინისტრაციული დროის წილი </a:t>
            </a:r>
            <a:r>
              <a:rPr lang="en-US" sz="2200" dirty="0">
                <a:solidFill>
                  <a:srgbClr val="C00000"/>
                </a:solidFill>
              </a:rPr>
              <a:t>x [</a:t>
            </a:r>
            <a:r>
              <a:rPr lang="ka-GE" sz="2200" dirty="0">
                <a:solidFill>
                  <a:srgbClr val="C00000"/>
                </a:solidFill>
              </a:rPr>
              <a:t>ხელფასი + დანამატი]</a:t>
            </a:r>
          </a:p>
          <a:p>
            <a:pPr>
              <a:spcBef>
                <a:spcPts val="1800"/>
              </a:spcBef>
            </a:pPr>
            <a:r>
              <a:rPr lang="ka-GE" sz="2200" dirty="0">
                <a:solidFill>
                  <a:srgbClr val="C00000"/>
                </a:solidFill>
              </a:rPr>
              <a:t>სერვისის შესრულების მხარდამჭერი პერსონალის დრო </a:t>
            </a:r>
            <a:r>
              <a:rPr lang="en-US" sz="2200" dirty="0">
                <a:solidFill>
                  <a:srgbClr val="C00000"/>
                </a:solidFill>
              </a:rPr>
              <a:t>x [</a:t>
            </a:r>
            <a:r>
              <a:rPr lang="ka-GE" sz="2200" dirty="0">
                <a:solidFill>
                  <a:srgbClr val="C00000"/>
                </a:solidFill>
              </a:rPr>
              <a:t>ხელფასი + დანამატი]</a:t>
            </a:r>
            <a:endParaRPr lang="en-US" sz="2200" dirty="0">
              <a:solidFill>
                <a:srgbClr val="C00000"/>
              </a:solidFill>
            </a:endParaRPr>
          </a:p>
          <a:p>
            <a:pPr>
              <a:spcBef>
                <a:spcPts val="1800"/>
              </a:spcBef>
            </a:pPr>
            <a:r>
              <a:rPr lang="ka-GE" sz="2200" dirty="0">
                <a:solidFill>
                  <a:srgbClr val="C00000"/>
                </a:solidFill>
              </a:rPr>
              <a:t>სერვისის მისაწოდებლად საჭირო: სხვა პირდაპირი ხარჯები, მივლინება, კურიერი, სავადმყოფოს გარეთ გადასახადები</a:t>
            </a:r>
            <a:endParaRPr lang="en-US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6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a-GE" sz="2400" dirty="0"/>
              <a:t>რა არის ადმინისტრაციული და კადრების მხარდაჭერის ღირებულება კვირაში, რომელიც ასოცირებულია პროექტთან?</a:t>
            </a:r>
          </a:p>
          <a:p>
            <a:pPr lvl="1"/>
            <a:r>
              <a:rPr lang="ka-GE" sz="2400" dirty="0"/>
              <a:t>პროექტთან ასოცირებული ადმინისტრირებისა და თანამშრომლების დახმარების დროის პროპორცია = 5% და 13%</a:t>
            </a:r>
          </a:p>
          <a:p>
            <a:r>
              <a:rPr lang="ka-GE" sz="2400" dirty="0">
                <a:solidFill>
                  <a:srgbClr val="FF0000"/>
                </a:solidFill>
              </a:rPr>
              <a:t>ადმინისტრაციული და მხარდაჭერის ღირებულება =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ka-GE" sz="2400" dirty="0">
                <a:solidFill>
                  <a:srgbClr val="FF0000"/>
                </a:solidFill>
              </a:rPr>
              <a:t>($52 375 + 23% დანამატი) </a:t>
            </a:r>
            <a:r>
              <a:rPr lang="en-US" sz="2400" dirty="0">
                <a:solidFill>
                  <a:srgbClr val="FF0000"/>
                </a:solidFill>
              </a:rPr>
              <a:t>x 0.05) +(($12</a:t>
            </a:r>
            <a:r>
              <a:rPr lang="ka-GE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500+ 15% </a:t>
            </a:r>
            <a:r>
              <a:rPr lang="ka-GE" sz="2400" dirty="0">
                <a:solidFill>
                  <a:srgbClr val="FF0000"/>
                </a:solidFill>
              </a:rPr>
              <a:t>დანამატი) </a:t>
            </a:r>
            <a:r>
              <a:rPr lang="en-US" sz="2400" dirty="0">
                <a:solidFill>
                  <a:srgbClr val="FF0000"/>
                </a:solidFill>
              </a:rPr>
              <a:t>x 0.13) = $3221.06+</a:t>
            </a:r>
            <a:r>
              <a:rPr lang="ka-GE" sz="2400" dirty="0">
                <a:solidFill>
                  <a:srgbClr val="FF0000"/>
                </a:solidFill>
              </a:rPr>
              <a:t>$1868.75 = $</a:t>
            </a:r>
            <a:r>
              <a:rPr lang="en-US" sz="2400" dirty="0">
                <a:solidFill>
                  <a:srgbClr val="FF0000"/>
                </a:solidFill>
              </a:rPr>
              <a:t>5089.81 </a:t>
            </a:r>
            <a:r>
              <a:rPr lang="ka-GE" sz="2400" dirty="0">
                <a:solidFill>
                  <a:srgbClr val="FF0000"/>
                </a:solidFill>
              </a:rPr>
              <a:t>წელიწადში </a:t>
            </a:r>
          </a:p>
          <a:p>
            <a:r>
              <a:rPr lang="ka-GE" sz="2400" dirty="0"/>
              <a:t>ღირებულება კვირაში = $5089.81/52=$97.88  ფიქსირებული ღირებულება კვირაში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66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57200"/>
            <a:ext cx="8915400" cy="452596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ka-GE" sz="2400" dirty="0"/>
              <a:t>სხვა პირდაპირი ხარჯი ითვლება ექსპერტების მოსაზრებით</a:t>
            </a:r>
          </a:p>
          <a:p>
            <a:pPr>
              <a:spcBef>
                <a:spcPts val="1800"/>
              </a:spcBef>
            </a:pPr>
            <a:r>
              <a:rPr lang="ka-GE" sz="2400" dirty="0"/>
              <a:t>ჩართული უნდა იყოს მხოლოდ ის რესურსები, რომელთა გამოყენება ხდება კონკრეტული სერვისის დროს</a:t>
            </a:r>
          </a:p>
          <a:p>
            <a:pPr>
              <a:spcBef>
                <a:spcPts val="1800"/>
              </a:spcBef>
            </a:pPr>
            <a:r>
              <a:rPr lang="ka-GE" sz="2400" u="sng" dirty="0"/>
              <a:t>ინკრემენტული (მარგინალური) ღირებულების ანალიზისას ფიქირებული ხარჯები შეიძლება არარელევანტური იყოს, </a:t>
            </a:r>
            <a:r>
              <a:rPr lang="ka-GE" sz="2400" dirty="0"/>
              <a:t>რადგან შენობები და მოწყონილობები უკვე ადგილზეა და სხვა დამატებითი ღირებულებები არ არის გათვალისწინებული</a:t>
            </a:r>
          </a:p>
          <a:p>
            <a:pPr>
              <a:spcBef>
                <a:spcPts val="1800"/>
              </a:spcBef>
            </a:pPr>
            <a:r>
              <a:rPr lang="ka-GE" sz="2400" dirty="0"/>
              <a:t>ფიქსიებული ხარჯების გამოთვლა დროის პერიოდისთვის</a:t>
            </a:r>
          </a:p>
          <a:p>
            <a:pPr>
              <a:spcBef>
                <a:spcPts val="1800"/>
              </a:spcBef>
            </a:pP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912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endParaRPr lang="ka-GE" dirty="0"/>
          </a:p>
          <a:p>
            <a:r>
              <a:rPr lang="ka-GE" dirty="0"/>
              <a:t>მონაწილეთა ღირებულების დასათვლელად უნდა ჩატარდეს მონაწილეთა კვლევა</a:t>
            </a:r>
          </a:p>
          <a:p>
            <a:r>
              <a:rPr lang="ka-GE" dirty="0"/>
              <a:t>მონაცემებში უნდა შეიკრიბოს მონაწილის მოგზაურობის კილომეტრაჟზე და ხარჯებზე (მაგ. ავტობუსით), ბავშვის მოვლა</a:t>
            </a:r>
          </a:p>
          <a:p>
            <a:r>
              <a:rPr lang="ka-GE" dirty="0"/>
              <a:t>მონაწილის დროის ღირებულება გამოითვლება საშუალო ხელფასიდან</a:t>
            </a:r>
          </a:p>
          <a:p>
            <a:r>
              <a:rPr lang="ka-GE" dirty="0"/>
              <a:t>ქვეყნის ხელფასის საშუალო მნიშვნელობა შეიძლება აღებული იქნას დასაქმების კვლევის პუბლიკაციებიდან</a:t>
            </a:r>
          </a:p>
          <a:p>
            <a:endParaRPr lang="ka-G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პროგრამაში მონაწილეთა ღირებულება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85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რა არის მონაწილის ღირებულება?</a:t>
            </a:r>
          </a:p>
          <a:p>
            <a:r>
              <a:rPr lang="ka-GE" sz="2400" dirty="0"/>
              <a:t>მონაწილის დრო მოგზაურობაზე, რიგებსა და მომსახურებაზე = 115 წუთი</a:t>
            </a:r>
          </a:p>
          <a:p>
            <a:r>
              <a:rPr lang="ka-GE" sz="2400" dirty="0"/>
              <a:t>მონაწილეობის საშუალო ხარჯი = $2.59 კლიენტზე</a:t>
            </a:r>
          </a:p>
          <a:p>
            <a:r>
              <a:rPr lang="ka-GE" sz="2400" dirty="0"/>
              <a:t>მონაწილეობის ღირებულება = (115 წუთი = 1.92 საათი) </a:t>
            </a:r>
            <a:r>
              <a:rPr lang="en-US" sz="2400" dirty="0"/>
              <a:t>x $10 </a:t>
            </a:r>
            <a:r>
              <a:rPr lang="ka-GE" sz="2400" dirty="0"/>
              <a:t>საათში = $19.17 საათში</a:t>
            </a:r>
          </a:p>
          <a:p>
            <a:r>
              <a:rPr lang="ka-GE" sz="2400" dirty="0"/>
              <a:t>მედიანური ხელფასი = $19.17 დროის ღირებულება + $2.59 ხარჯებისთვის = $21.75 თითო მონაწილეზე</a:t>
            </a:r>
          </a:p>
          <a:p>
            <a:r>
              <a:rPr lang="ka-GE" sz="2400" dirty="0"/>
              <a:t>მონაწილესთან ასოცირებული მთლიანი ღირებულება = $21.75 </a:t>
            </a:r>
            <a:r>
              <a:rPr lang="en-US" sz="2400" dirty="0"/>
              <a:t>X </a:t>
            </a:r>
            <a:r>
              <a:rPr lang="ka-GE" sz="2400" dirty="0"/>
              <a:t>118 მონაწილე კვირაში = $2567.29 მონაწილის ღირებულება კვირაში</a:t>
            </a:r>
          </a:p>
          <a:p>
            <a:endParaRPr lang="ka-GE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879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/>
              <a:t>ინტერვენციების გვერდითი ეფექტები ასევე უნდა იქნეს გათვალისწინებული</a:t>
            </a:r>
          </a:p>
          <a:p>
            <a:r>
              <a:rPr lang="ka-GE" dirty="0"/>
              <a:t>მაგ. ვაქცინაციის რეაქცია, დიაგნოსტიკის შეცდომა სკრინინგის დადებით შედეგზე, ფსიქოლოგიური მხარდაჭერა პაციენტისთვის, რომ ის აივ პოზიტიურია ან მანქანაში ღვედის გამოყენების შედეგად მიღებული ტრავმები</a:t>
            </a:r>
          </a:p>
          <a:p>
            <a:r>
              <a:rPr lang="ka-GE" dirty="0"/>
              <a:t>ასეთი ხარჯები უნდა შეფასდეს ექსპერტულად</a:t>
            </a:r>
          </a:p>
          <a:p>
            <a:r>
              <a:rPr lang="ka-GE" dirty="0"/>
              <a:t>მაგ. თუ 10000 ბავშვზე ერთს აქვს ვაქცინაციის შემდგომი რეაქცია და 5000 ბავშვი უნდა იქნას აცრილი, პროექტს შეუძლია გაითვალისწინოს ვაქცინის რეაქციის ღირებულებად = 5000 / 10000</a:t>
            </a:r>
          </a:p>
          <a:p>
            <a:r>
              <a:rPr lang="ka-GE" dirty="0"/>
              <a:t>ეს ხარჯი დაემატება ინტერვენციის მთლიან ღირებულებას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გვერდითი ეფექტები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00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839200" cy="4525963"/>
          </a:xfrm>
        </p:spPr>
        <p:txBody>
          <a:bodyPr>
            <a:no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ka-GE" sz="2000" dirty="0"/>
              <a:t>აირჩიეთ დროის პერიოდი ინტერვენციის ანალიზისთვის 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აირჩიეთ სერვისის ერთეული ინტერვენციისთვის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ჩამოწერეთ რესურსების სია, რომელიც საჭიროა ინტერვენციასთან დაკავშირებული ღონისძებებისათვის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გაზომეთ ან დათვალეთ ყველა რესურსის ერთეული, რომელიც გამოყენებული იქნება შერჩეულ დროის პერიოდში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განსაზღვრეთ რესურსის ყველა ერთეულის ღირებულება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გადაამრავლეთ ღირებულება და ერთეული თითოეული რესურსის მთლიანი ღირებულების მისაღებად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განსაზღვრეთ ყველა იმ რესურსის ხარჯი, რომელიც ვერ იქნა გაზომილი სერვისის ერთეულებში</a:t>
            </a:r>
          </a:p>
          <a:p>
            <a:pPr marL="624078" indent="-514350">
              <a:buFont typeface="+mj-lt"/>
              <a:buAutoNum type="arabicPeriod"/>
            </a:pPr>
            <a:r>
              <a:rPr lang="ka-GE" sz="2000" dirty="0"/>
              <a:t>განსაზღვრეთ ჩარევის სრული ღირებულება შერჩეული დროის პერიოდისთვის გაყავით მთლიანი ღირებულება სერვისების ერთეულების რაოდენობაზე, რათა გამოთვლილი იქნეს მომსახურების ღირებულება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რესურსების ხარჯების განსაზღვრის ნაბიჯები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825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/>
              <a:t>მაგ. ყოველი 500 ადამიანიდან, რომლიც იტარებს ქოლესტეროლის სკრინინგს, ერთს ესაჭიროება სასწრაფო სამედიცინო მეთვალყურეობა</a:t>
            </a:r>
          </a:p>
          <a:p>
            <a:r>
              <a:rPr lang="ka-GE" dirty="0"/>
              <a:t>ნურტიციოლოგთან სერვისის დრო 35 წუთი</a:t>
            </a:r>
          </a:p>
          <a:p>
            <a:r>
              <a:rPr lang="ka-GE" dirty="0"/>
              <a:t>სატელეფონი ზარის ღირებულება $1.24</a:t>
            </a:r>
          </a:p>
          <a:p>
            <a:r>
              <a:rPr lang="ka-GE" dirty="0"/>
              <a:t>ერთი რეფერალის სრული ღირებულება = ($20.64 საათში </a:t>
            </a:r>
            <a:r>
              <a:rPr lang="en-US" dirty="0"/>
              <a:t>x </a:t>
            </a:r>
            <a:r>
              <a:rPr lang="ka-GE" dirty="0"/>
              <a:t>0.58 საათი) + $1.24 = $13.28</a:t>
            </a:r>
          </a:p>
          <a:p>
            <a:r>
              <a:rPr lang="ka-GE" dirty="0"/>
              <a:t>118 სერვისისთვის კვირაში, მოსალოდნელია 1 გვერდით ეფეტზე ნაკლები შემთხვევა</a:t>
            </a:r>
          </a:p>
          <a:p>
            <a:r>
              <a:rPr lang="ka-GE" dirty="0"/>
              <a:t>გვერდითი ეფექტების მოსალოდნელი რაოდენობა = (118/500)=0.236 პაციენტი გვერდითი ეფექტით</a:t>
            </a:r>
          </a:p>
          <a:p>
            <a:r>
              <a:rPr lang="ka-GE" dirty="0"/>
              <a:t>მოსალოდნელი ღირებულება</a:t>
            </a:r>
            <a:r>
              <a:rPr lang="en-US" dirty="0"/>
              <a:t> </a:t>
            </a:r>
            <a:r>
              <a:rPr lang="ka-GE" dirty="0"/>
              <a:t>კვირაში $13.28  </a:t>
            </a:r>
            <a:r>
              <a:rPr lang="en-US" dirty="0"/>
              <a:t>x </a:t>
            </a:r>
            <a:r>
              <a:rPr lang="ka-GE" dirty="0"/>
              <a:t>0.236</a:t>
            </a:r>
            <a:r>
              <a:rPr lang="en-US" dirty="0"/>
              <a:t>=$3.13</a:t>
            </a:r>
          </a:p>
          <a:p>
            <a:r>
              <a:rPr lang="ka-GE" dirty="0"/>
              <a:t>ეს ღირებულება არის პროექტის ღირებულების ლეგიტიმური ნაწილი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999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/>
              <a:t>მთლიანი ღირებულების გამოსათვლელად/შესაფასებლად მენეჯენმა დროის მოცეული პერიოდითვის უნდა განახორციელოს შემდეგი ქმედებები:</a:t>
            </a:r>
          </a:p>
          <a:p>
            <a:pPr marL="624078" indent="-514350">
              <a:buFont typeface="+mj-lt"/>
              <a:buAutoNum type="arabicPeriod"/>
            </a:pPr>
            <a:r>
              <a:rPr lang="ka-GE" dirty="0"/>
              <a:t>შეაჯამოს ყველა რესურსის ღირებულება </a:t>
            </a:r>
          </a:p>
          <a:p>
            <a:pPr marL="624078" indent="-514350">
              <a:buFont typeface="+mj-lt"/>
              <a:buAutoNum type="arabicPeriod"/>
            </a:pPr>
            <a:r>
              <a:rPr lang="ka-GE" dirty="0"/>
              <a:t>შეაჯამოს მონაწილეთა ღირებულება</a:t>
            </a:r>
          </a:p>
          <a:p>
            <a:pPr marL="624078" indent="-514350">
              <a:buFont typeface="+mj-lt"/>
              <a:buAutoNum type="arabicPeriod"/>
            </a:pPr>
            <a:r>
              <a:rPr lang="ka-GE" dirty="0"/>
              <a:t>შეაჯამოს ინტერვენციასთან ასოცირებული ნებისმიერი გვერდითი ეფექტების ღირებულება</a:t>
            </a:r>
          </a:p>
          <a:p>
            <a:pPr marL="624078" indent="-514350">
              <a:buFont typeface="+mj-lt"/>
              <a:buAutoNum type="arabicPeriod"/>
            </a:pPr>
            <a:r>
              <a:rPr lang="ka-GE" dirty="0"/>
              <a:t>გამოთვალოს ჩატარებული სერვისის ერთეულის რაოდენობა</a:t>
            </a:r>
          </a:p>
          <a:p>
            <a:pPr marL="624078" indent="-514350">
              <a:buFont typeface="+mj-lt"/>
              <a:buAutoNum type="arabicPeriod"/>
            </a:pPr>
            <a:r>
              <a:rPr lang="ka-GE" dirty="0"/>
              <a:t>გამოთვალოს ინტერვენციასთან ასოცირებული მთლიანი ხარჯები = (1) + (2) + (3)</a:t>
            </a:r>
          </a:p>
          <a:p>
            <a:r>
              <a:rPr lang="ka-GE" dirty="0"/>
              <a:t>მთლიანი ღირებულება გაყოს (4)-ზე ინტერვენციის ერთ ერთეული მთლიანი ღირებულების დასადგენად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სრული ღირებულება დროის მოცემული პერიოდისთვის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017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19200"/>
                <a:ext cx="8229600" cy="4525963"/>
              </a:xfrm>
            </p:spPr>
            <p:txBody>
              <a:bodyPr>
                <a:noAutofit/>
              </a:bodyPr>
              <a:lstStyle/>
              <a:p>
                <a:r>
                  <a:rPr lang="ka-GE" sz="2000" dirty="0"/>
                  <a:t>ქოლესტერინის სკრინინგის პროგრამის მთლიანი ღირებულება, კვირის განმავლობაში</a:t>
                </a:r>
              </a:p>
              <a:p>
                <a:r>
                  <a:rPr lang="ka-GE" sz="2000" dirty="0"/>
                  <a:t>პროვაიდერის დრო - $1022.92</a:t>
                </a:r>
              </a:p>
              <a:p>
                <a:r>
                  <a:rPr lang="ka-GE" sz="2000" dirty="0"/>
                  <a:t> სახარჯი მასალა, ლაბორატორია - $651.36</a:t>
                </a:r>
              </a:p>
              <a:p>
                <a:r>
                  <a:rPr lang="ka-GE" sz="2000" dirty="0"/>
                  <a:t>შენობები $155.77</a:t>
                </a:r>
              </a:p>
              <a:p>
                <a:r>
                  <a:rPr lang="ka-GE" sz="2000" dirty="0"/>
                  <a:t>კომპიუტერი $5.26</a:t>
                </a:r>
              </a:p>
              <a:p>
                <a:r>
                  <a:rPr lang="ka-GE" sz="2000" dirty="0"/>
                  <a:t>მოგზაურობა - $60.76</a:t>
                </a:r>
              </a:p>
              <a:p>
                <a:r>
                  <a:rPr lang="ka-GE" sz="2000" dirty="0"/>
                  <a:t>ადმინისტრირება და მხარდაჭრა - $97.88</a:t>
                </a:r>
              </a:p>
              <a:p>
                <a:r>
                  <a:rPr lang="ka-GE" sz="2000" dirty="0"/>
                  <a:t>სულ პროექტი $2557.29</a:t>
                </a:r>
              </a:p>
              <a:p>
                <a:r>
                  <a:rPr lang="ka-GE" sz="2000" dirty="0"/>
                  <a:t>მონაწილეობა  - $2567.29</a:t>
                </a:r>
              </a:p>
              <a:p>
                <a:r>
                  <a:rPr lang="ka-GE" sz="2000" dirty="0"/>
                  <a:t>გვერდითი ეფექტები $3.13</a:t>
                </a:r>
              </a:p>
              <a:p>
                <a:r>
                  <a:rPr lang="ka-GE" sz="2000" dirty="0"/>
                  <a:t>მთლიანი ხარჯი კვირაში = $4564.37</a:t>
                </a:r>
              </a:p>
              <a:p>
                <a:r>
                  <a:rPr lang="ka-GE" sz="2000" dirty="0"/>
                  <a:t>მთლიანი ღირებულება სერვისზე = $4564.37 </a:t>
                </a:r>
                <a14:m>
                  <m:oMath xmlns:m="http://schemas.openxmlformats.org/officeDocument/2006/math">
                    <m:r>
                      <a:rPr lang="ka-GE" sz="2000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ka-GE" sz="2000" dirty="0"/>
                  <a:t>118=$38.68</a:t>
                </a:r>
              </a:p>
              <a:p>
                <a:r>
                  <a:rPr lang="ka-GE" sz="2000" dirty="0"/>
                  <a:t>პროგრამის მთლიანი ხარჯი მონაწილეზე =$1997.08 </a:t>
                </a:r>
                <a14:m>
                  <m:oMath xmlns:m="http://schemas.openxmlformats.org/officeDocument/2006/math">
                    <m:r>
                      <a:rPr lang="ka-GE" sz="20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ka-GE" sz="2000" dirty="0"/>
                  <a:t>118=$16.92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19200"/>
                <a:ext cx="8229600" cy="4525963"/>
              </a:xfrm>
              <a:blipFill rotWithShape="1">
                <a:blip r:embed="rId2"/>
                <a:stretch>
                  <a:fillRect t="-674" b="-12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ka-GE" dirty="0"/>
              <a:t>მაგალითი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32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ka-GE" sz="2400" dirty="0"/>
              <a:t>პირდაპირი ხარჯების გამოთვლა</a:t>
            </a:r>
          </a:p>
          <a:p>
            <a:r>
              <a:rPr lang="ka-GE" sz="2400" dirty="0"/>
              <a:t>ჩამოთვალეთ </a:t>
            </a:r>
            <a:r>
              <a:rPr lang="en-US" sz="2400" dirty="0"/>
              <a:t>HRE</a:t>
            </a:r>
          </a:p>
          <a:p>
            <a:r>
              <a:rPr lang="ka-GE" sz="2400" dirty="0"/>
              <a:t>განსაზღვრეთ სიხშირე წელიწადში, "ნამკურნალებ" და "არანამურნალებ საზოგადებაში</a:t>
            </a:r>
          </a:p>
          <a:p>
            <a:pPr lvl="1"/>
            <a:r>
              <a:rPr lang="ka-GE" sz="2400" dirty="0"/>
              <a:t>მაგ. სერვისით დაზიანებების რაოდენობა არის 2.3 ათას პაციენტზე, რომელთაც ჩაუტარდათ ინტერვენცია, </a:t>
            </a:r>
          </a:p>
          <a:p>
            <a:pPr lvl="1"/>
            <a:r>
              <a:rPr lang="ka-GE" sz="2400" dirty="0"/>
              <a:t>ვისაც არ ჩაუტარდა ინტერვენცია არის  არის 4.2 ათას პაციენტზე </a:t>
            </a:r>
          </a:p>
          <a:p>
            <a:pPr lvl="1"/>
            <a:r>
              <a:rPr lang="ka-GE" sz="2400" dirty="0"/>
              <a:t>განსხვავება არის 1.9 ათას სულზე</a:t>
            </a:r>
          </a:p>
          <a:p>
            <a:r>
              <a:rPr lang="en-US" sz="2400" dirty="0"/>
              <a:t>HRE-</a:t>
            </a:r>
            <a:r>
              <a:rPr lang="ka-GE" sz="2400" dirty="0"/>
              <a:t>ის თავიდან აცილების მაჩვენებელი არის </a:t>
            </a:r>
            <a:r>
              <a:rPr lang="en-US" sz="2400" dirty="0"/>
              <a:t>HRE-</a:t>
            </a:r>
            <a:r>
              <a:rPr lang="ka-GE" sz="2400" dirty="0"/>
              <a:t>ის მოსალოდნელი რაოდენობა, რომელიც თავიდან იქნა აცილებული 1000 მოსახლეზე, რომლებიც მონაწილეობას იღებდნენ ინტერვენციაში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/>
              <a:t>ჯანდაცვასთან დაკავშირებული მოვლენების (</a:t>
            </a:r>
            <a:r>
              <a:rPr lang="en-US" sz="2800" dirty="0"/>
              <a:t>health related events – HRE) </a:t>
            </a:r>
            <a:r>
              <a:rPr lang="ka-GE" sz="2800" dirty="0"/>
              <a:t>თავიდან აცილების პირდაპირი ხარჯები (1)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22511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/>
              <a:t>გადაამრავლეთ </a:t>
            </a:r>
            <a:r>
              <a:rPr lang="en-US" dirty="0"/>
              <a:t>HRE-</a:t>
            </a:r>
            <a:r>
              <a:rPr lang="ka-GE" dirty="0"/>
              <a:t>ის მაჩვენებელი იმ ადამანთა რაოდენობაზე, რომლებიც მონაწილეობას იღებდნენ ინტერვენციაში. თუ მონაწილეობდა 1500, მოსალოდნელია, რომ 1.9 </a:t>
            </a:r>
            <a:r>
              <a:rPr lang="en-US" dirty="0"/>
              <a:t>x</a:t>
            </a:r>
            <a:r>
              <a:rPr lang="ka-GE" dirty="0"/>
              <a:t>1500</a:t>
            </a:r>
            <a:r>
              <a:rPr lang="en-US" dirty="0"/>
              <a:t>/1000</a:t>
            </a:r>
            <a:r>
              <a:rPr lang="ka-GE" dirty="0"/>
              <a:t>=2.85 </a:t>
            </a:r>
            <a:r>
              <a:rPr lang="en-US" dirty="0"/>
              <a:t>HRE </a:t>
            </a:r>
            <a:r>
              <a:rPr lang="ka-GE" dirty="0"/>
              <a:t>თავიდან აცილებული</a:t>
            </a:r>
          </a:p>
          <a:p>
            <a:r>
              <a:rPr lang="ka-GE" dirty="0"/>
              <a:t>სამეცნიერო ლიტერატურაში ან ექსპერტებისგან მიიღეთ ჯანდაცვის ღირებულება ნამკურნალებ </a:t>
            </a:r>
            <a:r>
              <a:rPr lang="en-US" dirty="0"/>
              <a:t>HRE-</a:t>
            </a:r>
            <a:r>
              <a:rPr lang="ka-GE" dirty="0"/>
              <a:t>ში</a:t>
            </a:r>
          </a:p>
          <a:p>
            <a:r>
              <a:rPr lang="ka-GE" dirty="0"/>
              <a:t>გაამრავლეთ </a:t>
            </a:r>
            <a:r>
              <a:rPr lang="en-US" dirty="0"/>
              <a:t>RHE, </a:t>
            </a:r>
            <a:r>
              <a:rPr lang="ka-GE" dirty="0"/>
              <a:t>მასთან ასოცირებულ ღირებულებაზე</a:t>
            </a:r>
          </a:p>
          <a:p>
            <a:r>
              <a:rPr lang="ka-GE" dirty="0"/>
              <a:t>გაამრავლეთ </a:t>
            </a:r>
            <a:r>
              <a:rPr lang="en-US" dirty="0"/>
              <a:t>RHE-</a:t>
            </a:r>
            <a:r>
              <a:rPr lang="ka-GE" dirty="0"/>
              <a:t>ის მოსალოდნელი რაოდენობა მასთან ასოცირებული ღირებულებაზე და მიიღებთ პირდაპირ ღირებულებას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გაგრძელება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684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ka-GE" dirty="0"/>
              <a:t>სამედიცინო ღირებულება, რომელიც ასოცირებულია ქოლესტერინთან დაკავშირებულ დაავადებებთან, რომელთა თავიდან აცილება შეიძლება ინტერვენციით არის:</a:t>
            </a:r>
          </a:p>
          <a:p>
            <a:pPr lvl="1"/>
            <a:r>
              <a:rPr lang="ka-GE" dirty="0"/>
              <a:t>კვებასთან დაკავშირებული დაავადებების ჰიპოთეთური სამედიცინო ხარჯი, ქეისზე = $555,000</a:t>
            </a:r>
          </a:p>
          <a:p>
            <a:pPr lvl="1"/>
            <a:r>
              <a:rPr lang="ka-GE" dirty="0"/>
              <a:t>კვებასთან დაკავშირებული დაავადებების მაჩვენებელი = </a:t>
            </a:r>
            <a:r>
              <a:rPr lang="en-US" dirty="0"/>
              <a:t>2</a:t>
            </a:r>
            <a:r>
              <a:rPr lang="ka-GE" dirty="0"/>
              <a:t>/1000</a:t>
            </a:r>
          </a:p>
          <a:p>
            <a:pPr lvl="1"/>
            <a:r>
              <a:rPr lang="ka-GE" dirty="0"/>
              <a:t>დაავადების მაჩვენებელი მონაწილეებში 1000 სკრინინგ გავლილ ადამიანზე - </a:t>
            </a:r>
            <a:r>
              <a:rPr lang="en-US" dirty="0"/>
              <a:t>1500*2/1000=3</a:t>
            </a:r>
            <a:endParaRPr lang="ka-GE" dirty="0"/>
          </a:p>
          <a:p>
            <a:pPr lvl="1"/>
            <a:r>
              <a:rPr lang="ka-GE" dirty="0"/>
              <a:t>თავიდან აცილებული დაავადების სამედიცინო ხარჯი = $555000 </a:t>
            </a:r>
            <a:r>
              <a:rPr lang="en-US" dirty="0"/>
              <a:t>X 3=</a:t>
            </a:r>
            <a:r>
              <a:rPr lang="ka-GE" dirty="0"/>
              <a:t>$</a:t>
            </a:r>
            <a:r>
              <a:rPr lang="en-US" dirty="0"/>
              <a:t>1 665 000</a:t>
            </a:r>
            <a:endParaRPr lang="ka-G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584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/>
              <a:t>ხართ</a:t>
            </a:r>
            <a:r>
              <a:rPr lang="en-US" dirty="0"/>
              <a:t>-</a:t>
            </a:r>
            <a:r>
              <a:rPr lang="ka-GE" dirty="0"/>
              <a:t>ეფექტიანობა </a:t>
            </a:r>
            <a:r>
              <a:rPr lang="en-US" dirty="0"/>
              <a:t>(CE) = </a:t>
            </a:r>
            <a:r>
              <a:rPr lang="ka-GE" dirty="0"/>
              <a:t>წმინდა ღირებულება გაყოფილი სარგებელზე</a:t>
            </a:r>
          </a:p>
          <a:p>
            <a:r>
              <a:rPr lang="ka-GE" dirty="0"/>
              <a:t>სადაც წმიდა ღირებულება = (ინტერვენციების ღირებულება + გვერდითი ეფექტების ღირებულება) </a:t>
            </a:r>
          </a:p>
          <a:p>
            <a:r>
              <a:rPr lang="ka-GE" dirty="0"/>
              <a:t>დანაზოგების და სარგებელის სამედიცინო დახმარების პირდაპირი ღირებულება ეფექტურად ზომავს თავიდან აცილებად </a:t>
            </a:r>
            <a:r>
              <a:rPr lang="en-US" dirty="0"/>
              <a:t>HRE </a:t>
            </a:r>
            <a:endParaRPr lang="ka-GE" dirty="0"/>
          </a:p>
          <a:p>
            <a:r>
              <a:rPr lang="ka-GE" dirty="0"/>
              <a:t>უნდა გამოითვალოს წმინდა ღირებულება ერთ სულზე</a:t>
            </a:r>
          </a:p>
          <a:p>
            <a:r>
              <a:rPr lang="ka-GE" dirty="0"/>
              <a:t>მაგ. ქოლესტერინის სკრინინგის ინტერვენციის ღირებულება არის $38.68 სკრინინგზე</a:t>
            </a:r>
          </a:p>
          <a:p>
            <a:r>
              <a:rPr lang="ka-GE" dirty="0"/>
              <a:t>ათი ათასი მონაწილისთვის წმინდა ღირებულება = $386,800 - $137,500=$137,113</a:t>
            </a:r>
          </a:p>
          <a:p>
            <a:endParaRPr lang="ka-G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ინტერვენციის ხარჯთ-ეფექტიანობა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663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ka-GE" dirty="0"/>
                  <a:t>თუ მონაწილეობის ღირებულებას არ გავითვალისწინებთ, წმინდა ღირებულება = $169,200-$137,500=$31,700</a:t>
                </a:r>
              </a:p>
              <a:p>
                <a:endParaRPr lang="ka-GE" dirty="0"/>
              </a:p>
              <a:p>
                <a:r>
                  <a:rPr lang="ka-GE" dirty="0"/>
                  <a:t>ხარჯთეფექტიანობა = წმინდა ღირებულება </a:t>
                </a:r>
                <a14:m>
                  <m:oMath xmlns:m="http://schemas.openxmlformats.org/officeDocument/2006/math">
                    <m:r>
                      <a:rPr lang="ka-GE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ka-GE" b="0" i="1" smtClean="0">
                        <a:latin typeface="Cambria Math"/>
                        <a:ea typeface="Cambria Math"/>
                      </a:rPr>
                      <m:t>სარგებელზე=</m:t>
                    </m:r>
                    <m:f>
                      <m:fPr>
                        <m:ctrlPr>
                          <a:rPr lang="ka-GE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ka-GE" b="0" i="1" smtClean="0">
                            <a:latin typeface="Cambria Math"/>
                            <a:ea typeface="Cambria Math"/>
                          </a:rPr>
                          <m:t>$137,113</m:t>
                        </m:r>
                      </m:num>
                      <m:den>
                        <m:r>
                          <a:rPr lang="ka-GE" b="0" i="1" smtClean="0">
                            <a:latin typeface="Cambria Math"/>
                            <a:ea typeface="Cambria Math"/>
                          </a:rPr>
                          <m:t>2,5</m:t>
                        </m:r>
                      </m:den>
                    </m:f>
                    <m:r>
                      <a:rPr lang="ka-GE" b="0" i="1" smtClean="0">
                        <a:latin typeface="Cambria Math"/>
                        <a:ea typeface="Cambria Math"/>
                      </a:rPr>
                      <m:t>=$54845 შემთხვევაზე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9270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610600" cy="4525963"/>
          </a:xfrm>
        </p:spPr>
        <p:txBody>
          <a:bodyPr>
            <a:noAutofit/>
          </a:bodyPr>
          <a:lstStyle/>
          <a:p>
            <a:r>
              <a:rPr lang="ka-GE" sz="2000" dirty="0"/>
              <a:t>დროის პერიოდი - სასურველია 1 წელი</a:t>
            </a:r>
          </a:p>
          <a:p>
            <a:r>
              <a:rPr lang="ka-GE" sz="2000" dirty="0"/>
              <a:t>თითოეული სერვისის, პროვაიდერების ტიპის, მათი ხელფასის და სხვა ბენეფიტების პირდაპირი დრო</a:t>
            </a:r>
          </a:p>
          <a:p>
            <a:r>
              <a:rPr lang="ka-GE" sz="2000" dirty="0"/>
              <a:t>თითოული სერვისისთვის საჭირო სახარჯი მასალა და მედიკამენტები და მათი ღირებულება</a:t>
            </a:r>
          </a:p>
          <a:p>
            <a:r>
              <a:rPr lang="ka-GE" sz="2000" dirty="0"/>
              <a:t>სერვისებისთვის ლაბორატორიული ტესტები, კლინიკური კვლევები და მათი ღირებულება</a:t>
            </a:r>
          </a:p>
          <a:p>
            <a:r>
              <a:rPr lang="ka-GE" sz="2000" dirty="0"/>
              <a:t>ლაბ კონტროლი</a:t>
            </a:r>
          </a:p>
          <a:p>
            <a:r>
              <a:rPr lang="ka-GE" sz="2000" dirty="0"/>
              <a:t>დამატებითი ხარჯები, შენობის არენდა, საკომუნიკაციო და კომუნალური ხარჯები</a:t>
            </a:r>
          </a:p>
          <a:p>
            <a:r>
              <a:rPr lang="ka-GE" sz="2000" dirty="0"/>
              <a:t>დამატებითი მოწყობილობები</a:t>
            </a:r>
          </a:p>
          <a:p>
            <a:r>
              <a:rPr lang="ka-GE" sz="2000" dirty="0"/>
              <a:t>ტექნიკური მომსახურება და აღჭურვილობა</a:t>
            </a:r>
          </a:p>
          <a:p>
            <a:r>
              <a:rPr lang="ka-GE" sz="2000" dirty="0"/>
              <a:t>დამხმარე პერსონალი </a:t>
            </a:r>
          </a:p>
          <a:p>
            <a:r>
              <a:rPr lang="ka-GE" sz="2000" dirty="0"/>
              <a:t>ადმინისტრაციული პერსონალი</a:t>
            </a:r>
          </a:p>
          <a:p>
            <a:r>
              <a:rPr lang="ka-GE" sz="2000" dirty="0"/>
              <a:t>კურიერის სერვისი, მგზავრობის ანაზღაურება, დაზღვევა და ნებართვები, მონაცემთა ბაზები და კომპიუტერული ტექნიკა და სხვა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ka-GE" dirty="0"/>
              <a:t>რესურსების შესაძლო სია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5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პირდაპირი დაკვირვება</a:t>
            </a:r>
          </a:p>
          <a:p>
            <a:r>
              <a:rPr lang="ka-GE" dirty="0"/>
              <a:t>ღონისძიებების რანდომული შემოწმება</a:t>
            </a:r>
          </a:p>
          <a:p>
            <a:r>
              <a:rPr lang="ka-GE" dirty="0"/>
              <a:t>დროის დღიურები</a:t>
            </a:r>
          </a:p>
          <a:p>
            <a:r>
              <a:rPr lang="ka-GE" dirty="0"/>
              <a:t>პაციენტის ჩანაწერები</a:t>
            </a:r>
          </a:p>
          <a:p>
            <a:r>
              <a:rPr lang="ka-GE" dirty="0"/>
              <a:t>პროვაიდერების კვლევა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პროვაიდერის დროის განსაზღვრის მეთოდები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1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/>
              <a:t>პირდაპირი დაკვირვება მოითხოვს განსწავლულ დამკვირვებელს, რომელიც განსაზღვრავს რა ტიპის სერვისები იწარმოება დროის განსაზღვრული მონაკვეთისთვის</a:t>
            </a:r>
          </a:p>
          <a:p>
            <a:r>
              <a:rPr lang="ka-GE" dirty="0"/>
              <a:t>თითოეული ტიპის სერვისისთვის და ჩარევისთვის შეგროვდება მონაცემები (მაგ. ძუძუს კიბო - კონსულტაციის დრო, მამოგრაფია, რადიოლოგის კონსულტაცია, ძუძუს კლინიკური გამოკვლევა და ა.შ)</a:t>
            </a:r>
          </a:p>
          <a:p>
            <a:r>
              <a:rPr lang="ka-GE" dirty="0"/>
              <a:t>თითოეული სერვისზე პირდაპირ დაკვირვება და სერვისის დროის დადგენა</a:t>
            </a:r>
          </a:p>
          <a:p>
            <a:r>
              <a:rPr lang="ka-GE" dirty="0"/>
              <a:t>თუ პირდაპირი დაკვირვება შეუძლებელია, შესაძლებელია გაიზომის დრო, როდესაც ქალის შედის და შემდეგ ტოვებს გამოკვლევების/კონსულტაციის ოთახს და შეფასება შეიძლება </a:t>
            </a:r>
            <a:r>
              <a:rPr lang="ka-GE" u="sng" dirty="0"/>
              <a:t>გაკეთდეს სერვისების სხვადასხვა კომპონენტზე დახარჯული დროის მიხედვით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პირდაპირი დაკვირვება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25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პროვაიდერებს ენიჭებათ კოდები და დგება დაკვირვების დროის გრაფიკი</a:t>
            </a:r>
          </a:p>
          <a:p>
            <a:r>
              <a:rPr lang="ka-GE" dirty="0"/>
              <a:t>შემთხვევითი რიცხვების ცხრილები (ბოლშევი და სმირნოვი) გამოიყენება, რათა განისაზღვროს რომელი პროვაიდრები იქნება დაკვირვების ქვეშ ყოველი </a:t>
            </a:r>
            <a:r>
              <a:rPr lang="en-US" dirty="0"/>
              <a:t>t </a:t>
            </a:r>
            <a:r>
              <a:rPr lang="ka-GE" dirty="0"/>
              <a:t>პერიოდისთვის</a:t>
            </a:r>
          </a:p>
          <a:p>
            <a:r>
              <a:rPr lang="ka-GE" dirty="0"/>
              <a:t>მოითხოვება 100 დაკვირვება მაინც თითოეული სერვისისთვის</a:t>
            </a:r>
          </a:p>
          <a:p>
            <a:r>
              <a:rPr lang="ka-GE" dirty="0"/>
              <a:t>უნდა განისაზღვროს თითოეული ღონისძიების დრო და სიხშირე</a:t>
            </a:r>
          </a:p>
          <a:p>
            <a:endParaRPr lang="ka-GE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რანდომული შემოწმება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9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ka-GE" dirty="0"/>
              <a:t>დროის დღიურები არის პროვაიდერზე დაფუძნებული ტექნიკა</a:t>
            </a:r>
          </a:p>
          <a:p>
            <a:r>
              <a:rPr lang="ka-GE" dirty="0"/>
              <a:t>თითოეულ პროვაიდერს ევალება სამუშაო დღის განმავლობაში ჩანაწერების გაკეთება ჩატარებულ სერვისებზე და დახარჯულ დროზე</a:t>
            </a:r>
          </a:p>
          <a:p>
            <a:r>
              <a:rPr lang="ka-GE" dirty="0"/>
              <a:t> მნიშვნელოვანია პროვაიდერის მიერ ჩატარებული აქტივობების კვლევა და მისთვის „</a:t>
            </a:r>
            <a:r>
              <a:rPr lang="en-US" dirty="0"/>
              <a:t> checklist</a:t>
            </a:r>
            <a:r>
              <a:rPr lang="ka-GE" dirty="0"/>
              <a:t>“ შემუშავება</a:t>
            </a:r>
          </a:p>
          <a:p>
            <a:r>
              <a:rPr lang="ka-GE" dirty="0"/>
              <a:t>თუ დროის დღიური იქნება გამოყენებული, პროვაიდერი დარწმუნებული უნდა იყოს დღიურის კონფიდენციურობაში</a:t>
            </a:r>
          </a:p>
          <a:p>
            <a:r>
              <a:rPr lang="ka-GE" dirty="0"/>
              <a:t>დღიურები უნდა შეიკრობოს დახურული კონვერტებით და გაანალიზდეს პროვაიდერის ვინაობის მითითების გარეშე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დროის დღიურები</a:t>
            </a:r>
            <a:br>
              <a:rPr lang="ka-G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17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პაციენტის ჩანაწერები მოითხოვს თითოეული პაციენტის თვალყურის დევნებას ინტერვენციების დროს</a:t>
            </a:r>
          </a:p>
          <a:p>
            <a:r>
              <a:rPr lang="ka-GE" dirty="0"/>
              <a:t>უნდა იქნეს აღრიცხული პაციენტისთვის სერვისის მიწოდების დაწყების და დასრულების ზუსტი დრო</a:t>
            </a:r>
          </a:p>
          <a:p>
            <a:r>
              <a:rPr lang="ka-GE" dirty="0"/>
              <a:t>ასევე აღრიცხული უნდა იქნეს პაციენტის ნაკადები და მოცდის დრო</a:t>
            </a:r>
          </a:p>
          <a:p>
            <a:r>
              <a:rPr lang="ka-GE" dirty="0"/>
              <a:t>ყველა პაციენტს აქვს ხელზე ფორმა, სადაც ექიმი მონიშნავს სერვისის დაწყების და დასრულების დროს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ka-GE" sz="3200" dirty="0"/>
              <a:t>პაციენტის</a:t>
            </a:r>
            <a:r>
              <a:rPr lang="en-US" sz="3200" dirty="0"/>
              <a:t> </a:t>
            </a:r>
            <a:r>
              <a:rPr lang="ka-GE" sz="3200" dirty="0"/>
              <a:t>მიერ გაკეთებული ჩანაწერები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6700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7099</TotalTime>
  <Words>1926</Words>
  <Application>Microsoft Macintosh PowerPoint</Application>
  <PresentationFormat>On-screen Show (4:3)</PresentationFormat>
  <Paragraphs>218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Calibri</vt:lpstr>
      <vt:lpstr>Cambria Math</vt:lpstr>
      <vt:lpstr>Lucida Sans Unicode</vt:lpstr>
      <vt:lpstr>Sylfaen</vt:lpstr>
      <vt:lpstr>Verdana</vt:lpstr>
      <vt:lpstr>Wingdings 2</vt:lpstr>
      <vt:lpstr>Wingdings 3</vt:lpstr>
      <vt:lpstr>Concourse</vt:lpstr>
      <vt:lpstr>Essentials of Applied  Quantitative Methods for Health Services Managers  რაოდენობრივი მეთოდები ჯანდაცვის მენეჯერებისთვის</vt:lpstr>
      <vt:lpstr>PowerPoint Presentation</vt:lpstr>
      <vt:lpstr>რესურსების ხარჯების განსაზღვრის ნაბიჯები</vt:lpstr>
      <vt:lpstr>რესურსების შესაძლო სია</vt:lpstr>
      <vt:lpstr>პროვაიდერის დროის განსაზღვრის მეთოდები</vt:lpstr>
      <vt:lpstr>პირდაპირი დაკვირვება</vt:lpstr>
      <vt:lpstr>რანდომული შემოწმება</vt:lpstr>
      <vt:lpstr>დროის დღიურები </vt:lpstr>
      <vt:lpstr>პაციენტის მიერ გაკეთებული ჩანაწერები</vt:lpstr>
      <vt:lpstr>პროვაიდერების კვლევა</vt:lpstr>
      <vt:lpstr>პროვაიდერის დროის ღირებულების განსაზღვრა</vt:lpstr>
      <vt:lpstr>მაგალითი</vt:lpstr>
      <vt:lpstr>სერვისების ერთ ერთეულზე სხვა რესურსების ღირებულების გამოთვლა</vt:lpstr>
      <vt:lpstr>მაგალითი</vt:lpstr>
      <vt:lpstr>რესურსების ღირებულების გამოთვლა, რომელიც არ გამოიხატება სერვისის ერთეულებში</vt:lpstr>
      <vt:lpstr>PowerPoint Presentation</vt:lpstr>
      <vt:lpstr>მაგალითი 1</vt:lpstr>
      <vt:lpstr>PowerPoint Presentation</vt:lpstr>
      <vt:lpstr>PowerPoint Presentation</vt:lpstr>
      <vt:lpstr>მაგალითი 2</vt:lpstr>
      <vt:lpstr>PowerPoint Presentation</vt:lpstr>
      <vt:lpstr>მაგალითი 2</vt:lpstr>
      <vt:lpstr>მაგალითი 3</vt:lpstr>
      <vt:lpstr>PowerPoint Presentation</vt:lpstr>
      <vt:lpstr>მაგალითი 4</vt:lpstr>
      <vt:lpstr>PowerPoint Presentation</vt:lpstr>
      <vt:lpstr>პროგრამაში მონაწილეთა ღირებულება</vt:lpstr>
      <vt:lpstr>მაგალითი</vt:lpstr>
      <vt:lpstr>გვერდითი ეფექტები</vt:lpstr>
      <vt:lpstr>მაგალითი</vt:lpstr>
      <vt:lpstr>სრული ღირებულება დროის მოცემული პერიოდისთვის</vt:lpstr>
      <vt:lpstr>მაგალითი</vt:lpstr>
      <vt:lpstr>ჯანდაცვასთან დაკავშირებული მოვლენების (health related events – HRE) თავიდან აცილების პირდაპირი ხარჯები (1)</vt:lpstr>
      <vt:lpstr>გაგრძელება</vt:lpstr>
      <vt:lpstr>მაგალითი </vt:lpstr>
      <vt:lpstr>ინტერვენციის ხარჯთ-ეფექტიანობა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Essentials of Applied  Quantitative Methods for Health Services Managers  რაოდენობრივი მეთოდები ჯანდაცვის მენეჯერებისთვის</dc:title>
  <dc:creator>keti</dc:creator>
  <cp:lastModifiedBy>Microsoft Office User</cp:lastModifiedBy>
  <cp:revision>351</cp:revision>
  <dcterms:created xsi:type="dcterms:W3CDTF">2015-09-10T01:30:01Z</dcterms:created>
  <dcterms:modified xsi:type="dcterms:W3CDTF">2020-04-25T12:36:55Z</dcterms:modified>
</cp:coreProperties>
</file>